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8"/>
  </p:notesMasterIdLst>
  <p:handoutMasterIdLst>
    <p:handoutMasterId r:id="rId19"/>
  </p:handoutMasterIdLst>
  <p:sldIdLst>
    <p:sldId id="576" r:id="rId5"/>
    <p:sldId id="549" r:id="rId6"/>
    <p:sldId id="579" r:id="rId7"/>
    <p:sldId id="588" r:id="rId8"/>
    <p:sldId id="589" r:id="rId9"/>
    <p:sldId id="580" r:id="rId10"/>
    <p:sldId id="581" r:id="rId11"/>
    <p:sldId id="582" r:id="rId12"/>
    <p:sldId id="590" r:id="rId13"/>
    <p:sldId id="591" r:id="rId14"/>
    <p:sldId id="592" r:id="rId15"/>
    <p:sldId id="593" r:id="rId16"/>
    <p:sldId id="435" r:id="rId1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576"/>
            <p14:sldId id="54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79"/>
            <p14:sldId id="588"/>
            <p14:sldId id="589"/>
            <p14:sldId id="580"/>
            <p14:sldId id="581"/>
            <p14:sldId id="582"/>
            <p14:sldId id="590"/>
            <p14:sldId id="591"/>
            <p14:sldId id="592"/>
            <p14:sldId id="593"/>
          </p14:sldIdLst>
        </p14:section>
        <p14:section name="Content &amp; Image" id="{41083D9C-0E78-4712-A4D2-672A810DDB9A}">
          <p14:sldIdLst>
            <p14:sldId id="435"/>
          </p14:sldIdLst>
        </p14:section>
        <p14:section name="Graphs and charts" id="{EA9C0D2A-1C38-41A1-B096-1BCE05E56F9D}">
          <p14:sldIdLst/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4CC"/>
    <a:srgbClr val="0F999C"/>
    <a:srgbClr val="00C37B"/>
    <a:srgbClr val="2B0A3D"/>
    <a:srgbClr val="CB2980"/>
    <a:srgbClr val="4701A7"/>
    <a:srgbClr val="0075B3"/>
    <a:srgbClr val="FF304C"/>
    <a:srgbClr val="EDEDED"/>
    <a:srgbClr val="007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6" autoAdjust="0"/>
    <p:restoredTop sz="96215" autoAdjust="0"/>
  </p:normalViewPr>
  <p:slideViewPr>
    <p:cSldViewPr>
      <p:cViewPr varScale="1">
        <p:scale>
          <a:sx n="72" d="100"/>
          <a:sy n="72" d="100"/>
        </p:scale>
        <p:origin x="348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23-07-2018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23/07/2018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94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EVITAR </a:t>
            </a:r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baseline="0" dirty="0" err="1"/>
              <a:t>spada</a:t>
            </a:r>
            <a:r>
              <a:rPr lang="en-US" baseline="0" dirty="0"/>
              <a:t> </a:t>
            </a:r>
            <a:r>
              <a:rPr lang="en-US" baseline="0" dirty="0" err="1"/>
              <a:t>branco</a:t>
            </a:r>
            <a:r>
              <a:rPr lang="en-US" baseline="0" dirty="0"/>
              <a:t> – tem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sempre</a:t>
            </a:r>
            <a:r>
              <a:rPr lang="en-US" baseline="0" dirty="0"/>
              <a:t> o </a:t>
            </a:r>
            <a:r>
              <a:rPr lang="en-US" baseline="0" dirty="0" err="1"/>
              <a:t>colorido</a:t>
            </a:r>
            <a:r>
              <a:rPr lang="en-US" baseline="0" dirty="0"/>
              <a:t>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71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image" Target="../media/image18.svg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Notched Right Arrow 5"/>
          <p:cNvSpPr/>
          <p:nvPr userDrawn="1"/>
        </p:nvSpPr>
        <p:spPr>
          <a:xfrm>
            <a:off x="407988" y="990600"/>
            <a:ext cx="11582400" cy="28457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09600" y="381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000" b="1" dirty="0">
                <a:solidFill>
                  <a:schemeClr val="accent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b="1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000" b="1" dirty="0"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07988" y="2057400"/>
            <a:ext cx="8399412" cy="4114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0672" y="213360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8" r:id="rId2"/>
    <p:sldLayoutId id="2147483743" r:id="rId3"/>
    <p:sldLayoutId id="2147483812" r:id="rId4"/>
    <p:sldLayoutId id="2147483744" r:id="rId5"/>
    <p:sldLayoutId id="2147483745" r:id="rId6"/>
    <p:sldLayoutId id="2147483746" r:id="rId7"/>
    <p:sldLayoutId id="214748374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09600" y="304800"/>
            <a:ext cx="7135812" cy="284208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9600" b="1" dirty="0" smtClean="0">
                <a:solidFill>
                  <a:srgbClr val="EDEDED"/>
                </a:solidFill>
                <a:latin typeface="Calibri" panose="020F0502020204030204" pitchFamily="34" charset="0"/>
              </a:rPr>
              <a:t>Storage </a:t>
            </a:r>
          </a:p>
          <a:p>
            <a:pPr>
              <a:lnSpc>
                <a:spcPct val="100000"/>
              </a:lnSpc>
            </a:pPr>
            <a:r>
              <a:rPr lang="en-US" sz="9600" b="1" dirty="0" smtClean="0">
                <a:solidFill>
                  <a:srgbClr val="EDEDED"/>
                </a:solidFill>
                <a:latin typeface="Calibri" panose="020F0502020204030204" pitchFamily="34" charset="0"/>
              </a:rPr>
              <a:t>Raid levels</a:t>
            </a:r>
          </a:p>
        </p:txBody>
      </p:sp>
    </p:spTree>
    <p:extLst>
      <p:ext uri="{BB962C8B-B14F-4D97-AF65-F5344CB8AC3E}">
        <p14:creationId xmlns:p14="http://schemas.microsoft.com/office/powerpoint/2010/main" val="34303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457200" y="3733800"/>
            <a:ext cx="3670826" cy="2993216"/>
          </a:xfrm>
        </p:spPr>
        <p:txBody>
          <a:bodyPr/>
          <a:lstStyle/>
          <a:p>
            <a:r>
              <a:rPr lang="en-US" sz="2400" dirty="0" smtClean="0"/>
              <a:t>RAID 5 uses disk striping with parity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990600"/>
            <a:ext cx="2663676" cy="1584027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RAID 5</a:t>
            </a:r>
            <a:endParaRPr lang="en-US" sz="3200" b="1" dirty="0"/>
          </a:p>
        </p:txBody>
      </p:sp>
      <p:pic>
        <p:nvPicPr>
          <p:cNvPr id="105474" name="Picture 2" descr="https://cdn.ttgtmedia.com/rms/onlineImages/storage_raid_0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914400"/>
            <a:ext cx="6896669" cy="55009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381000" y="3657600"/>
            <a:ext cx="3670826" cy="2993216"/>
          </a:xfrm>
        </p:spPr>
        <p:txBody>
          <a:bodyPr/>
          <a:lstStyle/>
          <a:p>
            <a:r>
              <a:rPr lang="en-US" sz="2400" dirty="0" smtClean="0"/>
              <a:t>RAID 6 increases reliability by utilizing two parity stripes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838200"/>
            <a:ext cx="2663676" cy="158402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alibri" pitchFamily="34" charset="0"/>
              </a:rPr>
              <a:t>RAID 6</a:t>
            </a:r>
            <a:endParaRPr lang="en-US" sz="3200" b="1" dirty="0">
              <a:latin typeface="Calibri" pitchFamily="34" charset="0"/>
            </a:endParaRPr>
          </a:p>
        </p:txBody>
      </p:sp>
      <p:pic>
        <p:nvPicPr>
          <p:cNvPr id="106498" name="Picture 2" descr="https://cdn.ttgtmedia.com/rms/onlineImages/storage_raid_0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685800"/>
            <a:ext cx="6858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381000" y="3581400"/>
            <a:ext cx="3670826" cy="2993216"/>
          </a:xfrm>
        </p:spPr>
        <p:txBody>
          <a:bodyPr/>
          <a:lstStyle/>
          <a:p>
            <a:r>
              <a:rPr lang="en-US" sz="2400" dirty="0" smtClean="0"/>
              <a:t>RAID 10 uses a combination of disk mirroring and disk Striping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143000"/>
            <a:ext cx="2663676" cy="158402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alibri" pitchFamily="34" charset="0"/>
              </a:rPr>
              <a:t>RAID 10</a:t>
            </a:r>
            <a:endParaRPr lang="en-US" sz="3200" b="1" dirty="0">
              <a:latin typeface="Calibri" pitchFamily="34" charset="0"/>
            </a:endParaRPr>
          </a:p>
        </p:txBody>
      </p:sp>
      <p:pic>
        <p:nvPicPr>
          <p:cNvPr id="107522" name="Picture 2" descr="https://cdn.ttgtmedia.com/rms/editorial/storage_raid_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762000"/>
            <a:ext cx="689449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637DE7C-7090-48D5-95BA-1E096A71FB1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2590800"/>
            <a:ext cx="9220200" cy="2362200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600" dirty="0" smtClean="0">
                <a:solidFill>
                  <a:schemeClr val="accent1"/>
                </a:solidFill>
              </a:rPr>
              <a:t>Thank you</a:t>
            </a:r>
            <a:endParaRPr lang="en-US" sz="1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65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400" y="1219200"/>
            <a:ext cx="5410200" cy="4343400"/>
          </a:xfrm>
        </p:spPr>
        <p:txBody>
          <a:bodyPr>
            <a:normAutofit/>
          </a:bodyPr>
          <a:lstStyle/>
          <a:p>
            <a:r>
              <a:rPr lang="pt-PT" sz="4000" b="1" dirty="0" smtClean="0">
                <a:solidFill>
                  <a:schemeClr val="accent3">
                    <a:lumMod val="75000"/>
                    <a:lumOff val="25000"/>
                  </a:schemeClr>
                </a:solidFill>
                <a:latin typeface="Calibri" pitchFamily="34" charset="0"/>
                <a:cs typeface="Times New Roman" pitchFamily="18" charset="0"/>
              </a:rPr>
              <a:t>RAID :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RAID used to stand for </a:t>
            </a:r>
            <a:r>
              <a:rPr lang="en-US" sz="2800" i="1" dirty="0" smtClean="0">
                <a:solidFill>
                  <a:schemeClr val="tx1"/>
                </a:solidFill>
                <a:latin typeface="Calibri" pitchFamily="34" charset="0"/>
              </a:rPr>
              <a:t>redundant array of inexpensive disks</a:t>
            </a:r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itchFamily="34" charset="0"/>
              </a:rPr>
              <a:t>RAID is a way of grouping individual physical drives together to form one bigger drive called a </a:t>
            </a:r>
            <a:r>
              <a:rPr lang="en-US" sz="2800" i="1" dirty="0" smtClean="0">
                <a:solidFill>
                  <a:schemeClr val="tx1"/>
                </a:solidFill>
                <a:latin typeface="Calibri" pitchFamily="34" charset="0"/>
              </a:rPr>
              <a:t>RAID set</a:t>
            </a:r>
            <a:r>
              <a:rPr lang="en-US" sz="2800" dirty="0" smtClean="0">
                <a:latin typeface="Calibri" pitchFamily="34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sz="2800" dirty="0" smtClean="0">
              <a:latin typeface="Calibri" pitchFamily="34" charset="0"/>
            </a:endParaRPr>
          </a:p>
          <a:p>
            <a:pPr algn="just"/>
            <a:endParaRPr lang="en-US" sz="2800" dirty="0" smtClean="0">
              <a:latin typeface="Calibri" pitchFamily="34" charset="0"/>
            </a:endParaRPr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778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426716" y="3367132"/>
            <a:ext cx="4221484" cy="2993216"/>
          </a:xfrm>
        </p:spPr>
        <p:txBody>
          <a:bodyPr/>
          <a:lstStyle/>
          <a:p>
            <a:r>
              <a:rPr lang="en-US" sz="2800" dirty="0" smtClean="0"/>
              <a:t>RAID 0 is called disk striping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838200"/>
            <a:ext cx="2663676" cy="15840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j-lt"/>
              </a:rPr>
              <a:t>RAID 0</a:t>
            </a:r>
            <a:endParaRPr lang="en-US" sz="4000" b="1" dirty="0">
              <a:latin typeface="+mj-lt"/>
            </a:endParaRPr>
          </a:p>
        </p:txBody>
      </p:sp>
      <p:pic>
        <p:nvPicPr>
          <p:cNvPr id="41986" name="Picture 2" descr="https://cdn.ttgtmedia.com/rms/onlineImages/storage_raid_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381000"/>
            <a:ext cx="6324600" cy="617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137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152400" y="3733800"/>
            <a:ext cx="4419600" cy="2993216"/>
          </a:xfrm>
        </p:spPr>
        <p:txBody>
          <a:bodyPr/>
          <a:lstStyle/>
          <a:p>
            <a:r>
              <a:rPr lang="en-US" sz="2400" dirty="0" smtClean="0"/>
              <a:t>RAID 1 is also called disk mirroring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762000"/>
            <a:ext cx="2663676" cy="15840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j-lt"/>
              </a:rPr>
              <a:t>RAID 1</a:t>
            </a:r>
            <a:endParaRPr lang="en-US" sz="4000" b="1" dirty="0">
              <a:latin typeface="+mj-lt"/>
            </a:endParaRPr>
          </a:p>
        </p:txBody>
      </p:sp>
      <p:pic>
        <p:nvPicPr>
          <p:cNvPr id="102402" name="Picture 2" descr="https://cdn.ttgtmedia.com/rms/onlineImages/storage_raid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533400"/>
            <a:ext cx="59436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457200" y="3733800"/>
            <a:ext cx="3670826" cy="2993216"/>
          </a:xfrm>
        </p:spPr>
        <p:txBody>
          <a:bodyPr/>
          <a:lstStyle/>
          <a:p>
            <a:r>
              <a:rPr lang="en-US" sz="2400" dirty="0" smtClean="0"/>
              <a:t>RAID 2  stripes data at the bit level using hamming code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0600" y="914400"/>
            <a:ext cx="2663676" cy="158402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j-lt"/>
              </a:rPr>
              <a:t>RAID 2</a:t>
            </a:r>
            <a:endParaRPr lang="en-US" sz="3200" b="1" dirty="0">
              <a:latin typeface="+mj-lt"/>
            </a:endParaRPr>
          </a:p>
        </p:txBody>
      </p:sp>
      <p:pic>
        <p:nvPicPr>
          <p:cNvPr id="103426" name="Picture 2" descr="https://cdn.ttgtmedia.com/rms/onlineImages/storage_raid_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762000"/>
            <a:ext cx="6781800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6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25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533400" y="3733800"/>
            <a:ext cx="3670826" cy="2993216"/>
          </a:xfrm>
        </p:spPr>
        <p:txBody>
          <a:bodyPr/>
          <a:lstStyle/>
          <a:p>
            <a:pPr algn="just"/>
            <a:r>
              <a:rPr lang="en-US" sz="2400" dirty="0" smtClean="0"/>
              <a:t>RAID 3 uses Parity  on Separate Disk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14400"/>
            <a:ext cx="2663676" cy="158402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alibri" pitchFamily="34" charset="0"/>
              </a:rPr>
              <a:t>RAID 3</a:t>
            </a:r>
            <a:endParaRPr lang="en-US" sz="3600" b="1" dirty="0">
              <a:latin typeface="Calibri" pitchFamily="34" charset="0"/>
            </a:endParaRPr>
          </a:p>
        </p:txBody>
      </p:sp>
      <p:pic>
        <p:nvPicPr>
          <p:cNvPr id="38914" name="Picture 2" descr="https://cdn.ttgtmedia.com/rms/onlineImages/storage_raid_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838200"/>
            <a:ext cx="6737949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639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>
          <a:xfrm>
            <a:off x="457200" y="3657600"/>
            <a:ext cx="3670826" cy="2993216"/>
          </a:xfrm>
        </p:spPr>
        <p:txBody>
          <a:bodyPr/>
          <a:lstStyle/>
          <a:p>
            <a:pPr algn="just"/>
            <a:r>
              <a:rPr lang="en-US" sz="2400" dirty="0" smtClean="0"/>
              <a:t>RAID 4 uses separate parity and block level Striping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914400"/>
            <a:ext cx="2663676" cy="158402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alibri" pitchFamily="34" charset="0"/>
              </a:rPr>
              <a:t>RAID 4</a:t>
            </a:r>
            <a:endParaRPr lang="en-US" sz="3600" b="1" dirty="0">
              <a:latin typeface="Calibri" pitchFamily="34" charset="0"/>
            </a:endParaRPr>
          </a:p>
        </p:txBody>
      </p:sp>
      <p:pic>
        <p:nvPicPr>
          <p:cNvPr id="104450" name="Picture 2" descr="https://cdn.ttgtmedia.com/rms/onlineImages/storage_raid_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762000"/>
            <a:ext cx="656336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ustom 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817</TotalTime>
  <Words>116</Words>
  <Application>Microsoft Office PowerPoint</Application>
  <PresentationFormat>Widescreen</PresentationFormat>
  <Paragraphs>27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Georgia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RAID 0</vt:lpstr>
      <vt:lpstr>RAID 1</vt:lpstr>
      <vt:lpstr>RAID 2</vt:lpstr>
      <vt:lpstr>PowerPoint Presentation</vt:lpstr>
      <vt:lpstr>PowerPoint Presentation</vt:lpstr>
      <vt:lpstr>RAID 3</vt:lpstr>
      <vt:lpstr>RAID 4</vt:lpstr>
      <vt:lpstr>RAID 5</vt:lpstr>
      <vt:lpstr>RAID 6</vt:lpstr>
      <vt:lpstr>RAID 10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Gangavamshi, Naredla</cp:lastModifiedBy>
  <cp:revision>64</cp:revision>
  <dcterms:created xsi:type="dcterms:W3CDTF">2017-10-18T10:34:16Z</dcterms:created>
  <dcterms:modified xsi:type="dcterms:W3CDTF">2018-07-23T04:45:46Z</dcterms:modified>
</cp:coreProperties>
</file>